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Roboto Condensed Bold" charset="1" panose="02000000000000000000"/>
      <p:regular r:id="rId15"/>
    </p:embeddedFont>
    <p:embeddedFont>
      <p:font typeface="Roboto Condensed" charset="1" panose="02000000000000000000"/>
      <p:regular r:id="rId16"/>
    </p:embeddedFont>
    <p:embeddedFont>
      <p:font typeface="Canva Sans Bold" charset="1" panose="020B0803030501040103"/>
      <p:regular r:id="rId17"/>
    </p:embeddedFont>
    <p:embeddedFont>
      <p:font typeface="Canva Sans" charset="1" panose="020B0503030501040103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8.png" Type="http://schemas.openxmlformats.org/officeDocument/2006/relationships/image"/><Relationship Id="rId7" Target="../media/image9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12" Target="../media/image25.png" Type="http://schemas.openxmlformats.org/officeDocument/2006/relationships/image"/><Relationship Id="rId13" Target="../media/image26.svg" Type="http://schemas.openxmlformats.org/officeDocument/2006/relationships/image"/><Relationship Id="rId14" Target="../media/image2.png" Type="http://schemas.openxmlformats.org/officeDocument/2006/relationships/image"/><Relationship Id="rId15" Target="../media/image3.svg" Type="http://schemas.openxmlformats.org/officeDocument/2006/relationships/image"/><Relationship Id="rId16" Target="../media/image4.png" Type="http://schemas.openxmlformats.org/officeDocument/2006/relationships/image"/><Relationship Id="rId17" Target="../media/image5.sv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31850" y="3705732"/>
            <a:ext cx="6656150" cy="6581268"/>
          </a:xfrm>
          <a:custGeom>
            <a:avLst/>
            <a:gdLst/>
            <a:ahLst/>
            <a:cxnLst/>
            <a:rect r="r" b="b" t="t" l="l"/>
            <a:pathLst>
              <a:path h="6581268" w="6656150">
                <a:moveTo>
                  <a:pt x="0" y="0"/>
                </a:moveTo>
                <a:lnTo>
                  <a:pt x="6656150" y="0"/>
                </a:lnTo>
                <a:lnTo>
                  <a:pt x="6656150" y="6581268"/>
                </a:lnTo>
                <a:lnTo>
                  <a:pt x="0" y="65812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09102" y="3976051"/>
            <a:ext cx="6101647" cy="6040631"/>
          </a:xfrm>
          <a:custGeom>
            <a:avLst/>
            <a:gdLst/>
            <a:ahLst/>
            <a:cxnLst/>
            <a:rect r="r" b="b" t="t" l="l"/>
            <a:pathLst>
              <a:path h="6040631" w="6101647">
                <a:moveTo>
                  <a:pt x="0" y="0"/>
                </a:moveTo>
                <a:lnTo>
                  <a:pt x="6101647" y="0"/>
                </a:lnTo>
                <a:lnTo>
                  <a:pt x="6101647" y="6040631"/>
                </a:lnTo>
                <a:lnTo>
                  <a:pt x="0" y="6040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955414" y="5355203"/>
            <a:ext cx="6656150" cy="6581268"/>
          </a:xfrm>
          <a:custGeom>
            <a:avLst/>
            <a:gdLst/>
            <a:ahLst/>
            <a:cxnLst/>
            <a:rect r="r" b="b" t="t" l="l"/>
            <a:pathLst>
              <a:path h="6581268" w="6656150">
                <a:moveTo>
                  <a:pt x="0" y="0"/>
                </a:moveTo>
                <a:lnTo>
                  <a:pt x="6656149" y="0"/>
                </a:lnTo>
                <a:lnTo>
                  <a:pt x="6656149" y="6581268"/>
                </a:lnTo>
                <a:lnTo>
                  <a:pt x="0" y="65812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83275" y="9080725"/>
            <a:ext cx="6656150" cy="6581268"/>
          </a:xfrm>
          <a:custGeom>
            <a:avLst/>
            <a:gdLst/>
            <a:ahLst/>
            <a:cxnLst/>
            <a:rect r="r" b="b" t="t" l="l"/>
            <a:pathLst>
              <a:path h="6581268" w="6656150">
                <a:moveTo>
                  <a:pt x="0" y="0"/>
                </a:moveTo>
                <a:lnTo>
                  <a:pt x="6656149" y="0"/>
                </a:lnTo>
                <a:lnTo>
                  <a:pt x="6656149" y="6581268"/>
                </a:lnTo>
                <a:lnTo>
                  <a:pt x="0" y="65812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96393" y="415006"/>
            <a:ext cx="13654248" cy="1544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50"/>
              </a:lnSpc>
            </a:pPr>
            <a:r>
              <a:rPr lang="en-US" b="true" sz="10299">
                <a:solidFill>
                  <a:srgbClr val="637E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SISTEMA DE MONITOREO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6393" y="1773674"/>
            <a:ext cx="11937031" cy="1544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50"/>
              </a:lnSpc>
            </a:pPr>
            <a:r>
              <a:rPr lang="en-US" b="true" sz="10299">
                <a:solidFill>
                  <a:srgbClr val="B2DE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EPIDEMIOLÓGICO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6393" y="3412362"/>
            <a:ext cx="10929266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3999">
                <a:solidFill>
                  <a:srgbClr val="B2DE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JESÚS ALBERTO ARÉCHIGA CARRILLO          22310439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1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5846803" y="-1211633"/>
            <a:ext cx="3454249" cy="3415389"/>
          </a:xfrm>
          <a:custGeom>
            <a:avLst/>
            <a:gdLst/>
            <a:ahLst/>
            <a:cxnLst/>
            <a:rect r="r" b="b" t="t" l="l"/>
            <a:pathLst>
              <a:path h="3415389" w="3454249">
                <a:moveTo>
                  <a:pt x="3454249" y="0"/>
                </a:moveTo>
                <a:lnTo>
                  <a:pt x="0" y="0"/>
                </a:lnTo>
                <a:lnTo>
                  <a:pt x="0" y="3415389"/>
                </a:lnTo>
                <a:lnTo>
                  <a:pt x="3454249" y="3415389"/>
                </a:lnTo>
                <a:lnTo>
                  <a:pt x="345424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107635" y="-2794707"/>
            <a:ext cx="4528972" cy="4483682"/>
          </a:xfrm>
          <a:custGeom>
            <a:avLst/>
            <a:gdLst/>
            <a:ahLst/>
            <a:cxnLst/>
            <a:rect r="r" b="b" t="t" l="l"/>
            <a:pathLst>
              <a:path h="4483682" w="4528972">
                <a:moveTo>
                  <a:pt x="4528972" y="0"/>
                </a:moveTo>
                <a:lnTo>
                  <a:pt x="0" y="0"/>
                </a:lnTo>
                <a:lnTo>
                  <a:pt x="0" y="4483682"/>
                </a:lnTo>
                <a:lnTo>
                  <a:pt x="4528972" y="4483682"/>
                </a:lnTo>
                <a:lnTo>
                  <a:pt x="452897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178523" y="8770861"/>
            <a:ext cx="3454249" cy="3415389"/>
          </a:xfrm>
          <a:custGeom>
            <a:avLst/>
            <a:gdLst/>
            <a:ahLst/>
            <a:cxnLst/>
            <a:rect r="r" b="b" t="t" l="l"/>
            <a:pathLst>
              <a:path h="3415389" w="3454249">
                <a:moveTo>
                  <a:pt x="3454249" y="0"/>
                </a:moveTo>
                <a:lnTo>
                  <a:pt x="0" y="0"/>
                </a:lnTo>
                <a:lnTo>
                  <a:pt x="0" y="3415388"/>
                </a:lnTo>
                <a:lnTo>
                  <a:pt x="3454249" y="3415388"/>
                </a:lnTo>
                <a:lnTo>
                  <a:pt x="345424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61620" y="2213281"/>
            <a:ext cx="4353915" cy="95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7"/>
              </a:lnSpc>
            </a:pPr>
            <a:r>
              <a:rPr lang="en-US" sz="6399" b="true">
                <a:solidFill>
                  <a:srgbClr val="637E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Problemática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627938"/>
            <a:ext cx="6597019" cy="1546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4"/>
              </a:lnSpc>
            </a:pPr>
            <a:r>
              <a:rPr lang="en-US" sz="3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Ausencia de educación e información sobre las epidemias y l</a:t>
            </a:r>
            <a:r>
              <a:rPr lang="en-US" sz="3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 atención primaria a la salud.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412348" y="1835481"/>
            <a:ext cx="8685856" cy="6616037"/>
          </a:xfrm>
          <a:custGeom>
            <a:avLst/>
            <a:gdLst/>
            <a:ahLst/>
            <a:cxnLst/>
            <a:rect r="r" b="b" t="t" l="l"/>
            <a:pathLst>
              <a:path h="6616037" w="8685856">
                <a:moveTo>
                  <a:pt x="0" y="0"/>
                </a:moveTo>
                <a:lnTo>
                  <a:pt x="8685856" y="0"/>
                </a:lnTo>
                <a:lnTo>
                  <a:pt x="8685856" y="6616038"/>
                </a:lnTo>
                <a:lnTo>
                  <a:pt x="0" y="66160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34" r="0" b="-13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613717" y="1987823"/>
            <a:ext cx="8283118" cy="4582569"/>
          </a:xfrm>
          <a:custGeom>
            <a:avLst/>
            <a:gdLst/>
            <a:ahLst/>
            <a:cxnLst/>
            <a:rect r="r" b="b" t="t" l="l"/>
            <a:pathLst>
              <a:path h="4582569" w="8283118">
                <a:moveTo>
                  <a:pt x="0" y="0"/>
                </a:moveTo>
                <a:lnTo>
                  <a:pt x="8283118" y="0"/>
                </a:lnTo>
                <a:lnTo>
                  <a:pt x="8283118" y="4582569"/>
                </a:lnTo>
                <a:lnTo>
                  <a:pt x="0" y="45825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0213" r="0" b="-10213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1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35952" y="341416"/>
            <a:ext cx="9713444" cy="9604168"/>
          </a:xfrm>
          <a:custGeom>
            <a:avLst/>
            <a:gdLst/>
            <a:ahLst/>
            <a:cxnLst/>
            <a:rect r="r" b="b" t="t" l="l"/>
            <a:pathLst>
              <a:path h="9604168" w="9713444">
                <a:moveTo>
                  <a:pt x="0" y="0"/>
                </a:moveTo>
                <a:lnTo>
                  <a:pt x="9713444" y="0"/>
                </a:lnTo>
                <a:lnTo>
                  <a:pt x="9713444" y="9604168"/>
                </a:lnTo>
                <a:lnTo>
                  <a:pt x="0" y="96041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90962" y="9464158"/>
            <a:ext cx="3360875" cy="1645684"/>
          </a:xfrm>
          <a:custGeom>
            <a:avLst/>
            <a:gdLst/>
            <a:ahLst/>
            <a:cxnLst/>
            <a:rect r="r" b="b" t="t" l="l"/>
            <a:pathLst>
              <a:path h="1645684" w="3360875">
                <a:moveTo>
                  <a:pt x="0" y="0"/>
                </a:moveTo>
                <a:lnTo>
                  <a:pt x="3360874" y="0"/>
                </a:lnTo>
                <a:lnTo>
                  <a:pt x="3360874" y="1645684"/>
                </a:lnTo>
                <a:lnTo>
                  <a:pt x="0" y="1645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3214" t="-483597" r="-12580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7245" y="2246657"/>
            <a:ext cx="6454544" cy="6389998"/>
          </a:xfrm>
          <a:custGeom>
            <a:avLst/>
            <a:gdLst/>
            <a:ahLst/>
            <a:cxnLst/>
            <a:rect r="r" b="b" t="t" l="l"/>
            <a:pathLst>
              <a:path h="6389998" w="6454544">
                <a:moveTo>
                  <a:pt x="0" y="0"/>
                </a:moveTo>
                <a:lnTo>
                  <a:pt x="6454544" y="0"/>
                </a:lnTo>
                <a:lnTo>
                  <a:pt x="6454544" y="6389998"/>
                </a:lnTo>
                <a:lnTo>
                  <a:pt x="0" y="63899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-5400000">
            <a:off x="-3977207" y="4458251"/>
            <a:ext cx="10059439" cy="0"/>
          </a:xfrm>
          <a:prstGeom prst="line">
            <a:avLst/>
          </a:prstGeom>
          <a:ln cap="flat" w="47625">
            <a:solidFill>
              <a:srgbClr val="B2DE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863797" y="341416"/>
            <a:ext cx="10560407" cy="4582569"/>
          </a:xfrm>
          <a:custGeom>
            <a:avLst/>
            <a:gdLst/>
            <a:ahLst/>
            <a:cxnLst/>
            <a:rect r="r" b="b" t="t" l="l"/>
            <a:pathLst>
              <a:path h="4582569" w="10560407">
                <a:moveTo>
                  <a:pt x="0" y="0"/>
                </a:moveTo>
                <a:lnTo>
                  <a:pt x="10560406" y="0"/>
                </a:lnTo>
                <a:lnTo>
                  <a:pt x="10560406" y="4582569"/>
                </a:lnTo>
                <a:lnTo>
                  <a:pt x="0" y="45825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95" r="-32" b="-29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431642" y="5073972"/>
            <a:ext cx="9424717" cy="4871612"/>
          </a:xfrm>
          <a:custGeom>
            <a:avLst/>
            <a:gdLst/>
            <a:ahLst/>
            <a:cxnLst/>
            <a:rect r="r" b="b" t="t" l="l"/>
            <a:pathLst>
              <a:path h="4871612" w="9424717">
                <a:moveTo>
                  <a:pt x="0" y="0"/>
                </a:moveTo>
                <a:lnTo>
                  <a:pt x="9424716" y="0"/>
                </a:lnTo>
                <a:lnTo>
                  <a:pt x="9424716" y="4871612"/>
                </a:lnTo>
                <a:lnTo>
                  <a:pt x="0" y="48716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20" r="-5969" b="-32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1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762044" y="3108005"/>
            <a:ext cx="4261974" cy="4384701"/>
            <a:chOff x="0" y="0"/>
            <a:chExt cx="14739366" cy="15163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739365" cy="15163800"/>
            </a:xfrm>
            <a:custGeom>
              <a:avLst/>
              <a:gdLst/>
              <a:ahLst/>
              <a:cxnLst/>
              <a:rect r="r" b="b" t="t" l="l"/>
              <a:pathLst>
                <a:path h="15163800" w="14739365">
                  <a:moveTo>
                    <a:pt x="14739365" y="254000"/>
                  </a:moveTo>
                  <a:lnTo>
                    <a:pt x="14739365" y="14909800"/>
                  </a:lnTo>
                  <a:cubicBezTo>
                    <a:pt x="14739365" y="15050136"/>
                    <a:pt x="14581192" y="15163800"/>
                    <a:pt x="14385903" y="15163800"/>
                  </a:cubicBezTo>
                  <a:lnTo>
                    <a:pt x="353462" y="15163800"/>
                  </a:lnTo>
                  <a:cubicBezTo>
                    <a:pt x="158174" y="15163800"/>
                    <a:pt x="0" y="15050136"/>
                    <a:pt x="0" y="14909800"/>
                  </a:cubicBezTo>
                  <a:lnTo>
                    <a:pt x="0" y="254000"/>
                  </a:lnTo>
                  <a:cubicBezTo>
                    <a:pt x="0" y="113665"/>
                    <a:pt x="158174" y="0"/>
                    <a:pt x="353462" y="0"/>
                  </a:cubicBezTo>
                  <a:lnTo>
                    <a:pt x="14385903" y="0"/>
                  </a:lnTo>
                  <a:cubicBezTo>
                    <a:pt x="14581192" y="0"/>
                    <a:pt x="14739365" y="113665"/>
                    <a:pt x="14739365" y="254000"/>
                  </a:cubicBezTo>
                  <a:close/>
                </a:path>
              </a:pathLst>
            </a:custGeom>
            <a:blipFill>
              <a:blip r:embed="rId2"/>
              <a:stretch>
                <a:fillRect l="-1439" t="0" r="-1439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032836" y="-552065"/>
            <a:ext cx="3193464" cy="3161529"/>
          </a:xfrm>
          <a:custGeom>
            <a:avLst/>
            <a:gdLst/>
            <a:ahLst/>
            <a:cxnLst/>
            <a:rect r="r" b="b" t="t" l="l"/>
            <a:pathLst>
              <a:path h="3161529" w="3193464">
                <a:moveTo>
                  <a:pt x="0" y="0"/>
                </a:moveTo>
                <a:lnTo>
                  <a:pt x="3193464" y="0"/>
                </a:lnTo>
                <a:lnTo>
                  <a:pt x="3193464" y="3161530"/>
                </a:lnTo>
                <a:lnTo>
                  <a:pt x="0" y="31615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0">
            <a:off x="7075187" y="9649562"/>
            <a:ext cx="12340043" cy="0"/>
          </a:xfrm>
          <a:prstGeom prst="line">
            <a:avLst/>
          </a:prstGeom>
          <a:ln cap="flat" w="47625">
            <a:solidFill>
              <a:srgbClr val="B2DE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630611" y="3493429"/>
            <a:ext cx="5893110" cy="3300142"/>
          </a:xfrm>
          <a:custGeom>
            <a:avLst/>
            <a:gdLst/>
            <a:ahLst/>
            <a:cxnLst/>
            <a:rect r="r" b="b" t="t" l="l"/>
            <a:pathLst>
              <a:path h="3300142" w="5893110">
                <a:moveTo>
                  <a:pt x="0" y="0"/>
                </a:moveTo>
                <a:lnTo>
                  <a:pt x="5893110" y="0"/>
                </a:lnTo>
                <a:lnTo>
                  <a:pt x="5893110" y="3300142"/>
                </a:lnTo>
                <a:lnTo>
                  <a:pt x="0" y="33001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63983" y="3186432"/>
            <a:ext cx="5128305" cy="4384701"/>
          </a:xfrm>
          <a:custGeom>
            <a:avLst/>
            <a:gdLst/>
            <a:ahLst/>
            <a:cxnLst/>
            <a:rect r="r" b="b" t="t" l="l"/>
            <a:pathLst>
              <a:path h="4384701" w="5128305">
                <a:moveTo>
                  <a:pt x="0" y="0"/>
                </a:moveTo>
                <a:lnTo>
                  <a:pt x="5128305" y="0"/>
                </a:lnTo>
                <a:lnTo>
                  <a:pt x="5128305" y="4384701"/>
                </a:lnTo>
                <a:lnTo>
                  <a:pt x="0" y="43847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883684" y="1038225"/>
            <a:ext cx="4520632" cy="95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7"/>
              </a:lnSpc>
            </a:pPr>
            <a:r>
              <a:rPr lang="en-US" sz="6399" b="true">
                <a:solidFill>
                  <a:srgbClr val="637E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Antecedentes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1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15772" y="1242481"/>
            <a:ext cx="7056457" cy="95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b="true" sz="6399">
                <a:solidFill>
                  <a:srgbClr val="637E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Objetivos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029090" y="-3750128"/>
            <a:ext cx="6460419" cy="6387740"/>
          </a:xfrm>
          <a:custGeom>
            <a:avLst/>
            <a:gdLst/>
            <a:ahLst/>
            <a:cxnLst/>
            <a:rect r="r" b="b" t="t" l="l"/>
            <a:pathLst>
              <a:path h="6387740" w="6460419">
                <a:moveTo>
                  <a:pt x="0" y="0"/>
                </a:moveTo>
                <a:lnTo>
                  <a:pt x="6460420" y="0"/>
                </a:lnTo>
                <a:lnTo>
                  <a:pt x="6460420" y="6387739"/>
                </a:lnTo>
                <a:lnTo>
                  <a:pt x="0" y="6387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000310" y="-3750128"/>
            <a:ext cx="6460419" cy="6387740"/>
          </a:xfrm>
          <a:custGeom>
            <a:avLst/>
            <a:gdLst/>
            <a:ahLst/>
            <a:cxnLst/>
            <a:rect r="r" b="b" t="t" l="l"/>
            <a:pathLst>
              <a:path h="6387740" w="6460419">
                <a:moveTo>
                  <a:pt x="6460420" y="0"/>
                </a:moveTo>
                <a:lnTo>
                  <a:pt x="0" y="0"/>
                </a:lnTo>
                <a:lnTo>
                  <a:pt x="0" y="6387739"/>
                </a:lnTo>
                <a:lnTo>
                  <a:pt x="6460420" y="6387739"/>
                </a:lnTo>
                <a:lnTo>
                  <a:pt x="646042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73683" y="-3312832"/>
            <a:ext cx="5568835" cy="5513146"/>
          </a:xfrm>
          <a:custGeom>
            <a:avLst/>
            <a:gdLst/>
            <a:ahLst/>
            <a:cxnLst/>
            <a:rect r="r" b="b" t="t" l="l"/>
            <a:pathLst>
              <a:path h="5513146" w="5568835">
                <a:moveTo>
                  <a:pt x="0" y="0"/>
                </a:moveTo>
                <a:lnTo>
                  <a:pt x="5568834" y="0"/>
                </a:lnTo>
                <a:lnTo>
                  <a:pt x="5568834" y="5513147"/>
                </a:lnTo>
                <a:lnTo>
                  <a:pt x="0" y="55131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-1755717" y="-3312832"/>
            <a:ext cx="5568835" cy="5513146"/>
          </a:xfrm>
          <a:custGeom>
            <a:avLst/>
            <a:gdLst/>
            <a:ahLst/>
            <a:cxnLst/>
            <a:rect r="r" b="b" t="t" l="l"/>
            <a:pathLst>
              <a:path h="5513146" w="5568835">
                <a:moveTo>
                  <a:pt x="5568834" y="0"/>
                </a:moveTo>
                <a:lnTo>
                  <a:pt x="0" y="0"/>
                </a:lnTo>
                <a:lnTo>
                  <a:pt x="0" y="5513147"/>
                </a:lnTo>
                <a:lnTo>
                  <a:pt x="5568834" y="5513147"/>
                </a:lnTo>
                <a:lnTo>
                  <a:pt x="55688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2668289" y="8700811"/>
            <a:ext cx="5336579" cy="5276542"/>
          </a:xfrm>
          <a:custGeom>
            <a:avLst/>
            <a:gdLst/>
            <a:ahLst/>
            <a:cxnLst/>
            <a:rect r="r" b="b" t="t" l="l"/>
            <a:pathLst>
              <a:path h="5276542" w="5336579">
                <a:moveTo>
                  <a:pt x="5336578" y="0"/>
                </a:moveTo>
                <a:lnTo>
                  <a:pt x="0" y="0"/>
                </a:lnTo>
                <a:lnTo>
                  <a:pt x="0" y="5276542"/>
                </a:lnTo>
                <a:lnTo>
                  <a:pt x="5336578" y="5276542"/>
                </a:lnTo>
                <a:lnTo>
                  <a:pt x="533657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5257706" y="8700811"/>
            <a:ext cx="5336579" cy="5276542"/>
          </a:xfrm>
          <a:custGeom>
            <a:avLst/>
            <a:gdLst/>
            <a:ahLst/>
            <a:cxnLst/>
            <a:rect r="r" b="b" t="t" l="l"/>
            <a:pathLst>
              <a:path h="5276542" w="5336579">
                <a:moveTo>
                  <a:pt x="5336579" y="0"/>
                </a:moveTo>
                <a:lnTo>
                  <a:pt x="0" y="0"/>
                </a:lnTo>
                <a:lnTo>
                  <a:pt x="0" y="5276542"/>
                </a:lnTo>
                <a:lnTo>
                  <a:pt x="5336579" y="5276542"/>
                </a:lnTo>
                <a:lnTo>
                  <a:pt x="53365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349185" y="2286429"/>
            <a:ext cx="253317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6DACD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General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731629" y="2286429"/>
            <a:ext cx="388119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6DACD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Particulares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35825" y="3616740"/>
            <a:ext cx="6159894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Desarrollar una plataforma para fortalecer la prevención y vigilancia epidemiológica de enfermedades transmisibles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92281" y="3635790"/>
            <a:ext cx="6159894" cy="558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96574" indent="-248287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Crear una aplicación móvil y/o una plataforma web</a:t>
            </a:r>
          </a:p>
          <a:p>
            <a:pPr algn="ctr" marL="496574" indent="-248287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Implementar un sistema automatizado de recopilación, análisis y seguimiento en tiempo real de reportes comunitarios</a:t>
            </a:r>
          </a:p>
          <a:p>
            <a:pPr algn="ctr" marL="496574" indent="-248287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Integrar mecanismos eficientes de comunicación directa con autoridades sanitarias</a:t>
            </a:r>
          </a:p>
          <a:p>
            <a:pPr algn="ctr" marL="496574" indent="-248287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Establecer un sistema escalable y replicable</a:t>
            </a:r>
          </a:p>
          <a:p>
            <a:pPr algn="ctr" marL="496574" indent="-248287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Generar reportes periódicos automáticos con estadísticas claras y útiles para las autoridades sanitarias sobre brotes epidemiológicos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1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977623"/>
            <a:ext cx="4452664" cy="2834888"/>
          </a:xfrm>
          <a:custGeom>
            <a:avLst/>
            <a:gdLst/>
            <a:ahLst/>
            <a:cxnLst/>
            <a:rect r="r" b="b" t="t" l="l"/>
            <a:pathLst>
              <a:path h="2834888" w="4452664">
                <a:moveTo>
                  <a:pt x="0" y="0"/>
                </a:moveTo>
                <a:lnTo>
                  <a:pt x="4452664" y="0"/>
                </a:lnTo>
                <a:lnTo>
                  <a:pt x="4452664" y="2834888"/>
                </a:lnTo>
                <a:lnTo>
                  <a:pt x="0" y="2834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66635" y="5909186"/>
            <a:ext cx="4452664" cy="2834888"/>
          </a:xfrm>
          <a:custGeom>
            <a:avLst/>
            <a:gdLst/>
            <a:ahLst/>
            <a:cxnLst/>
            <a:rect r="r" b="b" t="t" l="l"/>
            <a:pathLst>
              <a:path h="2834888" w="4452664">
                <a:moveTo>
                  <a:pt x="0" y="0"/>
                </a:moveTo>
                <a:lnTo>
                  <a:pt x="4452664" y="0"/>
                </a:lnTo>
                <a:lnTo>
                  <a:pt x="4452664" y="2834888"/>
                </a:lnTo>
                <a:lnTo>
                  <a:pt x="0" y="28348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04571" y="3977623"/>
            <a:ext cx="4452664" cy="2834888"/>
          </a:xfrm>
          <a:custGeom>
            <a:avLst/>
            <a:gdLst/>
            <a:ahLst/>
            <a:cxnLst/>
            <a:rect r="r" b="b" t="t" l="l"/>
            <a:pathLst>
              <a:path h="2834888" w="4452664">
                <a:moveTo>
                  <a:pt x="0" y="0"/>
                </a:moveTo>
                <a:lnTo>
                  <a:pt x="4452663" y="0"/>
                </a:lnTo>
                <a:lnTo>
                  <a:pt x="4452663" y="2834888"/>
                </a:lnTo>
                <a:lnTo>
                  <a:pt x="0" y="2834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42506" y="6084536"/>
            <a:ext cx="4452664" cy="2834888"/>
          </a:xfrm>
          <a:custGeom>
            <a:avLst/>
            <a:gdLst/>
            <a:ahLst/>
            <a:cxnLst/>
            <a:rect r="r" b="b" t="t" l="l"/>
            <a:pathLst>
              <a:path h="2834888" w="4452664">
                <a:moveTo>
                  <a:pt x="0" y="0"/>
                </a:moveTo>
                <a:lnTo>
                  <a:pt x="4452664" y="0"/>
                </a:lnTo>
                <a:lnTo>
                  <a:pt x="4452664" y="2834888"/>
                </a:lnTo>
                <a:lnTo>
                  <a:pt x="0" y="28348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86735" y="4741133"/>
            <a:ext cx="1336593" cy="1196251"/>
          </a:xfrm>
          <a:custGeom>
            <a:avLst/>
            <a:gdLst/>
            <a:ahLst/>
            <a:cxnLst/>
            <a:rect r="r" b="b" t="t" l="l"/>
            <a:pathLst>
              <a:path h="1196251" w="1336593">
                <a:moveTo>
                  <a:pt x="0" y="0"/>
                </a:moveTo>
                <a:lnTo>
                  <a:pt x="1336593" y="0"/>
                </a:lnTo>
                <a:lnTo>
                  <a:pt x="1336593" y="1196251"/>
                </a:lnTo>
                <a:lnTo>
                  <a:pt x="0" y="11962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495316" y="6654928"/>
            <a:ext cx="1197308" cy="1343403"/>
          </a:xfrm>
          <a:custGeom>
            <a:avLst/>
            <a:gdLst/>
            <a:ahLst/>
            <a:cxnLst/>
            <a:rect r="r" b="b" t="t" l="l"/>
            <a:pathLst>
              <a:path h="1343403" w="1197308">
                <a:moveTo>
                  <a:pt x="0" y="0"/>
                </a:moveTo>
                <a:lnTo>
                  <a:pt x="1197308" y="0"/>
                </a:lnTo>
                <a:lnTo>
                  <a:pt x="1197308" y="1343404"/>
                </a:lnTo>
                <a:lnTo>
                  <a:pt x="0" y="13434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398719" y="4882175"/>
            <a:ext cx="1064368" cy="1025784"/>
          </a:xfrm>
          <a:custGeom>
            <a:avLst/>
            <a:gdLst/>
            <a:ahLst/>
            <a:cxnLst/>
            <a:rect r="r" b="b" t="t" l="l"/>
            <a:pathLst>
              <a:path h="1025784" w="1064368">
                <a:moveTo>
                  <a:pt x="0" y="0"/>
                </a:moveTo>
                <a:lnTo>
                  <a:pt x="1064367" y="0"/>
                </a:lnTo>
                <a:lnTo>
                  <a:pt x="1064367" y="1025784"/>
                </a:lnTo>
                <a:lnTo>
                  <a:pt x="0" y="10257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174347" y="6882582"/>
            <a:ext cx="1183051" cy="1238797"/>
          </a:xfrm>
          <a:custGeom>
            <a:avLst/>
            <a:gdLst/>
            <a:ahLst/>
            <a:cxnLst/>
            <a:rect r="r" b="b" t="t" l="l"/>
            <a:pathLst>
              <a:path h="1238797" w="1183051">
                <a:moveTo>
                  <a:pt x="0" y="0"/>
                </a:moveTo>
                <a:lnTo>
                  <a:pt x="1183051" y="0"/>
                </a:lnTo>
                <a:lnTo>
                  <a:pt x="1183051" y="1238796"/>
                </a:lnTo>
                <a:lnTo>
                  <a:pt x="0" y="123879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615772" y="1330156"/>
            <a:ext cx="7056457" cy="95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b="true" sz="6399">
                <a:solidFill>
                  <a:srgbClr val="637E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Flujo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43428" y="7336155"/>
            <a:ext cx="3223207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9"/>
              </a:lnSpc>
            </a:pPr>
            <a:r>
              <a:rPr lang="en-US" sz="3999">
                <a:solidFill>
                  <a:srgbClr val="B2DE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Usuario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482367" y="3417113"/>
            <a:ext cx="3223207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9"/>
              </a:lnSpc>
            </a:pPr>
            <a:r>
              <a:rPr lang="en-US" sz="3999">
                <a:solidFill>
                  <a:srgbClr val="B2DE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Comunidad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57234" y="3417113"/>
            <a:ext cx="3223207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9"/>
              </a:lnSpc>
            </a:pPr>
            <a:r>
              <a:rPr lang="en-US" sz="3999">
                <a:solidFill>
                  <a:srgbClr val="B2DE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Apoyo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19299" y="7336155"/>
            <a:ext cx="3223207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9"/>
              </a:lnSpc>
            </a:pPr>
            <a:r>
              <a:rPr lang="en-US" sz="3999">
                <a:solidFill>
                  <a:srgbClr val="B2DE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Sistema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35562" y="7922895"/>
            <a:ext cx="3838939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comparte sus síntomas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74501" y="4003853"/>
            <a:ext cx="3838939" cy="897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 integra al sistema para brindar información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49369" y="4003853"/>
            <a:ext cx="3838939" cy="1773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 la atención primaria y la prevención de enfermedades transmisibles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011433" y="7922895"/>
            <a:ext cx="3838939" cy="897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recolecta y analiza los datos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4029090" y="-3750128"/>
            <a:ext cx="6460419" cy="6387740"/>
          </a:xfrm>
          <a:custGeom>
            <a:avLst/>
            <a:gdLst/>
            <a:ahLst/>
            <a:cxnLst/>
            <a:rect r="r" b="b" t="t" l="l"/>
            <a:pathLst>
              <a:path h="6387740" w="6460419">
                <a:moveTo>
                  <a:pt x="0" y="0"/>
                </a:moveTo>
                <a:lnTo>
                  <a:pt x="6460420" y="0"/>
                </a:lnTo>
                <a:lnTo>
                  <a:pt x="6460420" y="6387739"/>
                </a:lnTo>
                <a:lnTo>
                  <a:pt x="0" y="638773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-2000310" y="-3750128"/>
            <a:ext cx="6460419" cy="6387740"/>
          </a:xfrm>
          <a:custGeom>
            <a:avLst/>
            <a:gdLst/>
            <a:ahLst/>
            <a:cxnLst/>
            <a:rect r="r" b="b" t="t" l="l"/>
            <a:pathLst>
              <a:path h="6387740" w="6460419">
                <a:moveTo>
                  <a:pt x="6460420" y="0"/>
                </a:moveTo>
                <a:lnTo>
                  <a:pt x="0" y="0"/>
                </a:lnTo>
                <a:lnTo>
                  <a:pt x="0" y="6387739"/>
                </a:lnTo>
                <a:lnTo>
                  <a:pt x="6460420" y="6387739"/>
                </a:lnTo>
                <a:lnTo>
                  <a:pt x="646042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273683" y="-3312832"/>
            <a:ext cx="5568835" cy="5513146"/>
          </a:xfrm>
          <a:custGeom>
            <a:avLst/>
            <a:gdLst/>
            <a:ahLst/>
            <a:cxnLst/>
            <a:rect r="r" b="b" t="t" l="l"/>
            <a:pathLst>
              <a:path h="5513146" w="5568835">
                <a:moveTo>
                  <a:pt x="0" y="0"/>
                </a:moveTo>
                <a:lnTo>
                  <a:pt x="5568834" y="0"/>
                </a:lnTo>
                <a:lnTo>
                  <a:pt x="5568834" y="5513147"/>
                </a:lnTo>
                <a:lnTo>
                  <a:pt x="0" y="551314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false" rot="0">
            <a:off x="-1755717" y="-3312832"/>
            <a:ext cx="5568835" cy="5513146"/>
          </a:xfrm>
          <a:custGeom>
            <a:avLst/>
            <a:gdLst/>
            <a:ahLst/>
            <a:cxnLst/>
            <a:rect r="r" b="b" t="t" l="l"/>
            <a:pathLst>
              <a:path h="5513146" w="5568835">
                <a:moveTo>
                  <a:pt x="5568834" y="0"/>
                </a:moveTo>
                <a:lnTo>
                  <a:pt x="0" y="0"/>
                </a:lnTo>
                <a:lnTo>
                  <a:pt x="0" y="5513147"/>
                </a:lnTo>
                <a:lnTo>
                  <a:pt x="5568834" y="5513147"/>
                </a:lnTo>
                <a:lnTo>
                  <a:pt x="5568834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1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369023" y="7213134"/>
            <a:ext cx="3454249" cy="3415389"/>
          </a:xfrm>
          <a:custGeom>
            <a:avLst/>
            <a:gdLst/>
            <a:ahLst/>
            <a:cxnLst/>
            <a:rect r="r" b="b" t="t" l="l"/>
            <a:pathLst>
              <a:path h="3415389" w="3454249">
                <a:moveTo>
                  <a:pt x="3454249" y="0"/>
                </a:moveTo>
                <a:lnTo>
                  <a:pt x="0" y="0"/>
                </a:lnTo>
                <a:lnTo>
                  <a:pt x="0" y="3415388"/>
                </a:lnTo>
                <a:lnTo>
                  <a:pt x="3454249" y="3415388"/>
                </a:lnTo>
                <a:lnTo>
                  <a:pt x="345424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27601" y="7251234"/>
            <a:ext cx="3454249" cy="3415389"/>
          </a:xfrm>
          <a:custGeom>
            <a:avLst/>
            <a:gdLst/>
            <a:ahLst/>
            <a:cxnLst/>
            <a:rect r="r" b="b" t="t" l="l"/>
            <a:pathLst>
              <a:path h="3415389" w="3454249">
                <a:moveTo>
                  <a:pt x="0" y="0"/>
                </a:moveTo>
                <a:lnTo>
                  <a:pt x="3454248" y="0"/>
                </a:lnTo>
                <a:lnTo>
                  <a:pt x="3454248" y="3415388"/>
                </a:lnTo>
                <a:lnTo>
                  <a:pt x="0" y="34153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3966637" y="-2211553"/>
            <a:ext cx="5568835" cy="5513146"/>
          </a:xfrm>
          <a:custGeom>
            <a:avLst/>
            <a:gdLst/>
            <a:ahLst/>
            <a:cxnLst/>
            <a:rect r="r" b="b" t="t" l="l"/>
            <a:pathLst>
              <a:path h="5513146" w="5568835">
                <a:moveTo>
                  <a:pt x="5568834" y="0"/>
                </a:moveTo>
                <a:lnTo>
                  <a:pt x="0" y="0"/>
                </a:lnTo>
                <a:lnTo>
                  <a:pt x="0" y="5513147"/>
                </a:lnTo>
                <a:lnTo>
                  <a:pt x="5568834" y="5513147"/>
                </a:lnTo>
                <a:lnTo>
                  <a:pt x="55688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644684" y="-1529703"/>
            <a:ext cx="5568835" cy="5513146"/>
          </a:xfrm>
          <a:custGeom>
            <a:avLst/>
            <a:gdLst/>
            <a:ahLst/>
            <a:cxnLst/>
            <a:rect r="r" b="b" t="t" l="l"/>
            <a:pathLst>
              <a:path h="5513146" w="5568835">
                <a:moveTo>
                  <a:pt x="5568835" y="0"/>
                </a:moveTo>
                <a:lnTo>
                  <a:pt x="0" y="0"/>
                </a:lnTo>
                <a:lnTo>
                  <a:pt x="0" y="5513146"/>
                </a:lnTo>
                <a:lnTo>
                  <a:pt x="5568835" y="5513146"/>
                </a:lnTo>
                <a:lnTo>
                  <a:pt x="556883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01715" y="4695007"/>
            <a:ext cx="7684569" cy="221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509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Modelo de vigilancia epidemiológica</a:t>
            </a:r>
          </a:p>
          <a:p>
            <a:pPr algn="l" marL="647700" indent="-323850" lvl="1">
              <a:lnSpc>
                <a:spcPts val="3509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Sistema de monitoreo y alerta temprana</a:t>
            </a:r>
          </a:p>
          <a:p>
            <a:pPr algn="l" marL="647700" indent="-323850" lvl="1">
              <a:lnSpc>
                <a:spcPts val="3509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Integración efectiva con programas existentes</a:t>
            </a:r>
          </a:p>
          <a:p>
            <a:pPr algn="l" marL="647700" indent="-323850" lvl="1">
              <a:lnSpc>
                <a:spcPts val="3509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Escalabilidad a otras enfermedades</a:t>
            </a:r>
          </a:p>
          <a:p>
            <a:pPr algn="l" marL="647700" indent="-323850" lvl="1">
              <a:lnSpc>
                <a:spcPts val="3509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Generación de conocimiento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615772" y="3025609"/>
            <a:ext cx="7056457" cy="95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b="true" sz="6399">
                <a:solidFill>
                  <a:srgbClr val="637E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Contribución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1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07313" y="341416"/>
            <a:ext cx="9713444" cy="9604168"/>
          </a:xfrm>
          <a:custGeom>
            <a:avLst/>
            <a:gdLst/>
            <a:ahLst/>
            <a:cxnLst/>
            <a:rect r="r" b="b" t="t" l="l"/>
            <a:pathLst>
              <a:path h="9604168" w="9713444">
                <a:moveTo>
                  <a:pt x="0" y="0"/>
                </a:moveTo>
                <a:lnTo>
                  <a:pt x="9713444" y="0"/>
                </a:lnTo>
                <a:lnTo>
                  <a:pt x="9713444" y="9604168"/>
                </a:lnTo>
                <a:lnTo>
                  <a:pt x="0" y="96041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561114" y="5000987"/>
            <a:ext cx="4582886" cy="5943600"/>
            <a:chOff x="0" y="0"/>
            <a:chExt cx="1207015" cy="15653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07015" cy="1565393"/>
            </a:xfrm>
            <a:custGeom>
              <a:avLst/>
              <a:gdLst/>
              <a:ahLst/>
              <a:cxnLst/>
              <a:rect r="r" b="b" t="t" l="l"/>
              <a:pathLst>
                <a:path h="1565393" w="1207015">
                  <a:moveTo>
                    <a:pt x="0" y="0"/>
                  </a:moveTo>
                  <a:lnTo>
                    <a:pt x="1207015" y="0"/>
                  </a:lnTo>
                  <a:lnTo>
                    <a:pt x="1207015" y="1565393"/>
                  </a:lnTo>
                  <a:lnTo>
                    <a:pt x="0" y="1565393"/>
                  </a:lnTo>
                  <a:close/>
                </a:path>
              </a:pathLst>
            </a:custGeom>
            <a:solidFill>
              <a:srgbClr val="3E55C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207015" cy="16225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-10800000">
            <a:off x="1794921" y="-2821921"/>
            <a:ext cx="4528972" cy="4483682"/>
          </a:xfrm>
          <a:custGeom>
            <a:avLst/>
            <a:gdLst/>
            <a:ahLst/>
            <a:cxnLst/>
            <a:rect r="r" b="b" t="t" l="l"/>
            <a:pathLst>
              <a:path h="4483682" w="4528972">
                <a:moveTo>
                  <a:pt x="4528971" y="0"/>
                </a:moveTo>
                <a:lnTo>
                  <a:pt x="0" y="0"/>
                </a:lnTo>
                <a:lnTo>
                  <a:pt x="0" y="4483682"/>
                </a:lnTo>
                <a:lnTo>
                  <a:pt x="4528971" y="4483682"/>
                </a:lnTo>
                <a:lnTo>
                  <a:pt x="452897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96104" y="2987786"/>
            <a:ext cx="5512907" cy="95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7"/>
              </a:lnSpc>
            </a:pPr>
            <a:r>
              <a:rPr lang="en-US" sz="6399" b="true">
                <a:solidFill>
                  <a:srgbClr val="637E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Fin del proyecto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60471" y="5252596"/>
            <a:ext cx="3940526" cy="352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Contribuir a la reducción de la incidencia y propagación de enfermedades transmisibles en Jalisco con la oportunidad de poder aplicarlo a otros estados del país.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1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755400"/>
            <a:ext cx="6656150" cy="6581268"/>
          </a:xfrm>
          <a:custGeom>
            <a:avLst/>
            <a:gdLst/>
            <a:ahLst/>
            <a:cxnLst/>
            <a:rect r="r" b="b" t="t" l="l"/>
            <a:pathLst>
              <a:path h="6581268" w="6656150">
                <a:moveTo>
                  <a:pt x="0" y="0"/>
                </a:moveTo>
                <a:lnTo>
                  <a:pt x="6656150" y="0"/>
                </a:lnTo>
                <a:lnTo>
                  <a:pt x="6656150" y="6581268"/>
                </a:lnTo>
                <a:lnTo>
                  <a:pt x="0" y="6581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1631850" y="-2755400"/>
            <a:ext cx="6656150" cy="6581268"/>
          </a:xfrm>
          <a:custGeom>
            <a:avLst/>
            <a:gdLst/>
            <a:ahLst/>
            <a:cxnLst/>
            <a:rect r="r" b="b" t="t" l="l"/>
            <a:pathLst>
              <a:path h="6581268" w="6656150">
                <a:moveTo>
                  <a:pt x="6656150" y="0"/>
                </a:moveTo>
                <a:lnTo>
                  <a:pt x="0" y="0"/>
                </a:lnTo>
                <a:lnTo>
                  <a:pt x="0" y="6581268"/>
                </a:lnTo>
                <a:lnTo>
                  <a:pt x="6656150" y="6581268"/>
                </a:lnTo>
                <a:lnTo>
                  <a:pt x="665615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68741" y="-3933956"/>
            <a:ext cx="7481600" cy="8652629"/>
          </a:xfrm>
          <a:custGeom>
            <a:avLst/>
            <a:gdLst/>
            <a:ahLst/>
            <a:cxnLst/>
            <a:rect r="r" b="b" t="t" l="l"/>
            <a:pathLst>
              <a:path h="8652629" w="7481600">
                <a:moveTo>
                  <a:pt x="0" y="0"/>
                </a:moveTo>
                <a:lnTo>
                  <a:pt x="7481600" y="0"/>
                </a:lnTo>
                <a:lnTo>
                  <a:pt x="7481600" y="8652630"/>
                </a:lnTo>
                <a:lnTo>
                  <a:pt x="0" y="86526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289" t="0" r="-7531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189128" y="8633033"/>
            <a:ext cx="8045050" cy="8652629"/>
          </a:xfrm>
          <a:custGeom>
            <a:avLst/>
            <a:gdLst/>
            <a:ahLst/>
            <a:cxnLst/>
            <a:rect r="r" b="b" t="t" l="l"/>
            <a:pathLst>
              <a:path h="8652629" w="8045050">
                <a:moveTo>
                  <a:pt x="0" y="0"/>
                </a:moveTo>
                <a:lnTo>
                  <a:pt x="8045050" y="0"/>
                </a:lnTo>
                <a:lnTo>
                  <a:pt x="8045050" y="8652629"/>
                </a:lnTo>
                <a:lnTo>
                  <a:pt x="0" y="86526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8638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644472" y="8837608"/>
            <a:ext cx="8045050" cy="8652629"/>
          </a:xfrm>
          <a:custGeom>
            <a:avLst/>
            <a:gdLst/>
            <a:ahLst/>
            <a:cxnLst/>
            <a:rect r="r" b="b" t="t" l="l"/>
            <a:pathLst>
              <a:path h="8652629" w="8045050">
                <a:moveTo>
                  <a:pt x="0" y="0"/>
                </a:moveTo>
                <a:lnTo>
                  <a:pt x="8045049" y="0"/>
                </a:lnTo>
                <a:lnTo>
                  <a:pt x="8045049" y="8652629"/>
                </a:lnTo>
                <a:lnTo>
                  <a:pt x="0" y="86526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8638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55922" y="5424900"/>
            <a:ext cx="8576157" cy="1544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50"/>
              </a:lnSpc>
            </a:pPr>
            <a:r>
              <a:rPr lang="en-US" b="true" sz="10299">
                <a:solidFill>
                  <a:srgbClr val="B2DE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GRACIAS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34822" y="6978618"/>
            <a:ext cx="13018356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9"/>
              </a:lnSpc>
            </a:pPr>
            <a:r>
              <a:rPr lang="en-US" sz="39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por su atención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DAGqZ8pW2Zk</dc:identifier>
  <dcterms:modified xsi:type="dcterms:W3CDTF">2011-08-01T06:04:30Z</dcterms:modified>
  <cp:revision>1</cp:revision>
  <dc:title>Sistema de monitoreo</dc:title>
</cp:coreProperties>
</file>